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329" r:id="rId3"/>
    <p:sldId id="381" r:id="rId4"/>
    <p:sldId id="366" r:id="rId5"/>
    <p:sldId id="364" r:id="rId6"/>
    <p:sldId id="360" r:id="rId7"/>
    <p:sldId id="365" r:id="rId8"/>
    <p:sldId id="367" r:id="rId9"/>
    <p:sldId id="368" r:id="rId10"/>
    <p:sldId id="369" r:id="rId11"/>
    <p:sldId id="370" r:id="rId12"/>
    <p:sldId id="371" r:id="rId13"/>
    <p:sldId id="374" r:id="rId14"/>
    <p:sldId id="372" r:id="rId15"/>
    <p:sldId id="373" r:id="rId16"/>
    <p:sldId id="375" r:id="rId17"/>
    <p:sldId id="376" r:id="rId18"/>
    <p:sldId id="377" r:id="rId19"/>
    <p:sldId id="378" r:id="rId20"/>
    <p:sldId id="379" r:id="rId21"/>
    <p:sldId id="380" r:id="rId22"/>
    <p:sldId id="294" r:id="rId23"/>
  </p:sldIdLst>
  <p:sldSz cx="12192000" cy="6858000"/>
  <p:notesSz cx="6858000" cy="12192000"/>
  <p:embeddedFontLst>
    <p:embeddedFont>
      <p:font typeface="GreekS" panose="00000400000000000000" pitchFamily="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Funnymermaid" panose="02000503000000000000" pitchFamily="2" charset="0"/>
      <p:regular r:id="rId32"/>
    </p:embeddedFont>
    <p:embeddedFont>
      <p:font typeface="Segoe UI Black" panose="020B0A02040204020203" pitchFamily="34" charset="0"/>
      <p:bold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43C"/>
    <a:srgbClr val="002060"/>
    <a:srgbClr val="F7DD43"/>
    <a:srgbClr val="FCF7D8"/>
    <a:srgbClr val="FAF0B4"/>
    <a:srgbClr val="375183"/>
    <a:srgbClr val="ECF1F8"/>
    <a:srgbClr val="FAFAFA"/>
    <a:srgbClr val="E9F0FF"/>
    <a:srgbClr val="C4C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6" autoAdjust="0"/>
    <p:restoredTop sz="88253" autoAdjust="0"/>
  </p:normalViewPr>
  <p:slideViewPr>
    <p:cSldViewPr>
      <p:cViewPr>
        <p:scale>
          <a:sx n="66" d="100"/>
          <a:sy n="66" d="100"/>
        </p:scale>
        <p:origin x="840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F088B-A6E9-465A-8E0F-299E7F7216D9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5264D-047D-4765-BF1E-14F3C7608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8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643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82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8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2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0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23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6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51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58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5264D-047D-4765-BF1E-14F3C760826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57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26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5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6.png"/><Relationship Id="rId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6.png"/><Relationship Id="rId7" Type="http://schemas.openxmlformats.org/officeDocument/2006/relationships/image" Target="../media/image6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1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1"/>
          <p:cNvGrpSpPr/>
          <p:nvPr/>
        </p:nvGrpSpPr>
        <p:grpSpPr>
          <a:xfrm rot="20395062">
            <a:off x="-515093" y="-79723"/>
            <a:ext cx="5578669" cy="5159994"/>
            <a:chOff x="6234656" y="1546141"/>
            <a:chExt cx="5578669" cy="5159994"/>
          </a:xfrm>
        </p:grpSpPr>
        <p:pic>
          <p:nvPicPr>
            <p:cNvPr id="3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4656" y="1546141"/>
              <a:ext cx="5578669" cy="515999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6234656" y="1546141"/>
            <a:ext cx="5578669" cy="5159994"/>
            <a:chOff x="6234656" y="1546141"/>
            <a:chExt cx="5578669" cy="5159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4656" y="1546141"/>
              <a:ext cx="5578669" cy="5159994"/>
            </a:xfrm>
            <a:prstGeom prst="rect">
              <a:avLst/>
            </a:prstGeom>
          </p:spPr>
        </p:pic>
      </p:grpSp>
      <p:grpSp>
        <p:nvGrpSpPr>
          <p:cNvPr id="18" name="그룹 1004"/>
          <p:cNvGrpSpPr/>
          <p:nvPr/>
        </p:nvGrpSpPr>
        <p:grpSpPr>
          <a:xfrm>
            <a:off x="0" y="6369107"/>
            <a:ext cx="12190476" cy="488893"/>
            <a:chOff x="0" y="6323743"/>
            <a:chExt cx="12190476" cy="488893"/>
          </a:xfrm>
        </p:grpSpPr>
        <p:pic>
          <p:nvPicPr>
            <p:cNvPr id="1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23743"/>
              <a:ext cx="12190476" cy="48889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616335" y="4247346"/>
            <a:ext cx="254015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37518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피트니스 플랫폼</a:t>
            </a:r>
            <a:endParaRPr lang="en-US" sz="2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87434" y="2007113"/>
            <a:ext cx="151902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 smtClean="0">
                <a:solidFill>
                  <a:srgbClr val="37518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NEXON Lv2 Gothic Bold" pitchFamily="34" charset="0"/>
              </a:rPr>
              <a:t>5</a:t>
            </a:r>
            <a:r>
              <a:rPr lang="ko-KR" altLang="en-US" sz="4000" dirty="0" smtClean="0">
                <a:solidFill>
                  <a:srgbClr val="37518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NEXON Lv2 Gothic Bold" pitchFamily="34" charset="0"/>
              </a:rPr>
              <a:t>조</a:t>
            </a:r>
            <a:endParaRPr lang="en-US" sz="4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53400" y="6458635"/>
            <a:ext cx="4038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MEMBERS</a:t>
            </a:r>
            <a:r>
              <a:rPr lang="ko-KR" altLang="en-US" sz="15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 </a:t>
            </a:r>
            <a:r>
              <a:rPr lang="en-US" altLang="ko-KR" sz="15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: </a:t>
            </a:r>
            <a:r>
              <a:rPr lang="ko-KR" altLang="en-US" sz="1500" dirty="0" err="1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채병록</a:t>
            </a:r>
            <a:r>
              <a:rPr lang="en-US" altLang="ko-KR" sz="15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, </a:t>
            </a:r>
            <a:r>
              <a:rPr lang="ko-KR" altLang="en-US" sz="1500" dirty="0" err="1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김봄</a:t>
            </a:r>
            <a:r>
              <a:rPr lang="en-US" altLang="ko-KR" sz="15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, </a:t>
            </a:r>
            <a:r>
              <a:rPr lang="ko-KR" altLang="en-US" sz="1500" dirty="0" err="1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송연수</a:t>
            </a:r>
            <a:r>
              <a:rPr lang="en-US" altLang="ko-KR" sz="15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, </a:t>
            </a:r>
            <a:r>
              <a:rPr lang="ko-KR" altLang="en-US" sz="15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EXON Lv2 Gothic Bold" pitchFamily="34" charset="0"/>
              </a:rPr>
              <a:t>이현민</a:t>
            </a:r>
            <a:endParaRPr lang="en-US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5768902" y="1132273"/>
            <a:ext cx="931508" cy="861599"/>
            <a:chOff x="5768902" y="1132273"/>
            <a:chExt cx="931508" cy="8615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60000">
              <a:off x="5768902" y="1132273"/>
              <a:ext cx="931508" cy="861599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2268103" y="5046710"/>
            <a:ext cx="1483991" cy="1430290"/>
            <a:chOff x="-248403" y="1605512"/>
            <a:chExt cx="1230174" cy="1127943"/>
          </a:xfrm>
        </p:grpSpPr>
        <p:pic>
          <p:nvPicPr>
            <p:cNvPr id="27" name="Picture 2" descr="Dumbbell PNG Images &amp; PSDs for Download | PixelSquid - S111852091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87747" y1="73608" x2="62055" y2="87010"/>
                          <a14:backgroundMark x1="19170" y1="55464" x2="44862" y2="58351"/>
                          <a14:backgroundMark x1="51779" y1="63299" x2="61067" y2="795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34616" y="2112649"/>
              <a:ext cx="288977" cy="265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3500" y1="33393" x2="45500" y2="56779"/>
                          <a14:foregroundMark x1="29750" y1="55062" x2="44375" y2="56602"/>
                          <a14:foregroundMark x1="39250" y1="66134" x2="43625" y2="60924"/>
                          <a14:foregroundMark x1="72500" y1="59207" x2="48000" y2="65601"/>
                          <a14:backgroundMark x1="48000" y1="67200" x2="46625" y2="644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00" b="28768"/>
            <a:stretch/>
          </p:blipFill>
          <p:spPr>
            <a:xfrm>
              <a:off x="-248403" y="1605512"/>
              <a:ext cx="1230174" cy="1127943"/>
            </a:xfrm>
            <a:prstGeom prst="rect">
              <a:avLst/>
            </a:prstGeom>
          </p:spPr>
        </p:pic>
        <p:pic>
          <p:nvPicPr>
            <p:cNvPr id="29" name="Picture 2" descr="Dumbbell PNG Images &amp; PSDs for Download | PixelSquid - S111852091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87747" y1="73608" x2="62055" y2="87010"/>
                          <a14:backgroundMark x1="19170" y1="55464" x2="44862" y2="58351"/>
                          <a14:backgroundMark x1="51779" y1="63299" x2="61067" y2="795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60020" y="2160821"/>
              <a:ext cx="288977" cy="265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직사각형 29"/>
          <p:cNvSpPr/>
          <p:nvPr/>
        </p:nvSpPr>
        <p:spPr>
          <a:xfrm>
            <a:off x="2057400" y="2236145"/>
            <a:ext cx="776383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2000" spc="-300" dirty="0" err="1" smtClean="0">
                <a:ln w="0"/>
                <a:solidFill>
                  <a:srgbClr val="2C4484"/>
                </a:solidFill>
                <a:latin typeface="Funnymermaid" panose="02000503000000000000" pitchFamily="2" charset="0"/>
                <a:ea typeface="Segoe UI Black" panose="020B0A02040204020203" pitchFamily="34" charset="0"/>
                <a:cs typeface="GreekS" panose="00000400000000000000" pitchFamily="2" charset="0"/>
              </a:rPr>
              <a:t>New</a:t>
            </a:r>
            <a:r>
              <a:rPr lang="en-US" altLang="ko-KR" sz="12000" spc="-300" dirty="0" err="1" smtClean="0">
                <a:ln w="0"/>
                <a:solidFill>
                  <a:srgbClr val="FFC000"/>
                </a:solidFill>
                <a:latin typeface="Funnymermaid" panose="02000503000000000000" pitchFamily="2" charset="0"/>
                <a:ea typeface="Segoe UI Black" panose="020B0A02040204020203" pitchFamily="34" charset="0"/>
                <a:cs typeface="GreekS" panose="00000400000000000000" pitchFamily="2" charset="0"/>
              </a:rPr>
              <a:t>GYM</a:t>
            </a:r>
            <a:r>
              <a:rPr lang="en-US" altLang="ko-KR" sz="12000" spc="-300" dirty="0" err="1" smtClean="0">
                <a:ln w="0"/>
                <a:solidFill>
                  <a:srgbClr val="2C4484"/>
                </a:solidFill>
                <a:latin typeface="Funnymermaid" panose="02000503000000000000" pitchFamily="2" charset="0"/>
                <a:ea typeface="Segoe UI Black" panose="020B0A02040204020203" pitchFamily="34" charset="0"/>
                <a:cs typeface="GreekS" panose="00000400000000000000" pitchFamily="2" charset="0"/>
              </a:rPr>
              <a:t>s</a:t>
            </a:r>
            <a:endParaRPr lang="en-US" altLang="ko-KR" sz="12000" cap="none" spc="-300" dirty="0">
              <a:ln w="0"/>
              <a:solidFill>
                <a:srgbClr val="2C448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nnymermaid" panose="02000503000000000000" pitchFamily="2" charset="0"/>
              <a:ea typeface="Segoe UI Black" panose="020B0A02040204020203" pitchFamily="34" charset="0"/>
              <a:cs typeface="GreekS" panose="000004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0.88581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9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" y="3810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2)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서비스 개요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4400" y="956846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③ 관리자</a:t>
            </a:r>
            <a:endParaRPr lang="en-US" altLang="ko-KR" sz="16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grpSp>
        <p:nvGrpSpPr>
          <p:cNvPr id="9" name="그룹 1004"/>
          <p:cNvGrpSpPr/>
          <p:nvPr/>
        </p:nvGrpSpPr>
        <p:grpSpPr>
          <a:xfrm>
            <a:off x="0" y="6369107"/>
            <a:ext cx="12190476" cy="488893"/>
            <a:chOff x="0" y="6368250"/>
            <a:chExt cx="12190476" cy="488893"/>
          </a:xfrm>
        </p:grpSpPr>
        <p:pic>
          <p:nvPicPr>
            <p:cNvPr id="10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68250"/>
              <a:ext cx="12190476" cy="48889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1295400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" y="381000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3)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요구사항 정의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4400" y="956846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① 사용자</a:t>
            </a:r>
            <a:endParaRPr lang="en-US" altLang="ko-KR" sz="16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68186" y="1930655"/>
            <a:ext cx="1018337" cy="331929"/>
          </a:xfrm>
          <a:prstGeom prst="roundRect">
            <a:avLst/>
          </a:prstGeom>
          <a:solidFill>
            <a:srgbClr val="EA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메인페이지</a:t>
            </a:r>
            <a:endParaRPr lang="ko-KR" altLang="en-US" sz="12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0" y="2497671"/>
            <a:ext cx="1906913" cy="2997127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429000" y="701141"/>
            <a:ext cx="1028276" cy="4959621"/>
            <a:chOff x="3429000" y="701141"/>
            <a:chExt cx="1028276" cy="495962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438939" y="701141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3435626" y="11366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432313" y="2383014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29000" y="40322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35626" y="5328833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906000" y="701141"/>
            <a:ext cx="1915785" cy="6080659"/>
            <a:chOff x="9956076" y="701141"/>
            <a:chExt cx="1626324" cy="6080659"/>
          </a:xfrm>
        </p:grpSpPr>
        <p:grpSp>
          <p:nvGrpSpPr>
            <p:cNvPr id="50" name="그룹 49"/>
            <p:cNvGrpSpPr/>
            <p:nvPr/>
          </p:nvGrpSpPr>
          <p:grpSpPr>
            <a:xfrm>
              <a:off x="9956076" y="701141"/>
              <a:ext cx="1626324" cy="4964788"/>
              <a:chOff x="8051076" y="985127"/>
              <a:chExt cx="1626324" cy="4964788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8057453" y="985127"/>
                <a:ext cx="1619947" cy="331929"/>
              </a:xfrm>
              <a:prstGeom prst="roundRect">
                <a:avLst/>
              </a:prstGeom>
              <a:solidFill>
                <a:srgbClr val="EAF2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상품 조회 </a:t>
                </a:r>
                <a:r>
                  <a:rPr lang="en-US" altLang="ko-KR" sz="12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&amp;</a:t>
                </a:r>
                <a:r>
                  <a:rPr lang="ko-KR" altLang="en-US" sz="12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검색</a:t>
                </a:r>
                <a:endParaRPr lang="ko-KR" altLang="en-US" sz="12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8057453" y="1402257"/>
                <a:ext cx="781748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상품 조회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8895652" y="1402257"/>
                <a:ext cx="781748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상품 검색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7453" y="1783041"/>
                <a:ext cx="781748" cy="731559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5652" y="1783041"/>
                <a:ext cx="781748" cy="731559"/>
              </a:xfrm>
              <a:prstGeom prst="rect">
                <a:avLst/>
              </a:prstGeom>
            </p:spPr>
          </p:pic>
          <p:sp>
            <p:nvSpPr>
              <p:cNvPr id="42" name="모서리가 둥근 직사각형 41"/>
              <p:cNvSpPr/>
              <p:nvPr/>
            </p:nvSpPr>
            <p:spPr>
              <a:xfrm>
                <a:off x="8051076" y="2679242"/>
                <a:ext cx="1626324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상품 상세페이지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7453" y="3143052"/>
                <a:ext cx="1619947" cy="1001781"/>
              </a:xfrm>
              <a:prstGeom prst="rect">
                <a:avLst/>
              </a:prstGeom>
            </p:spPr>
          </p:pic>
          <p:sp>
            <p:nvSpPr>
              <p:cNvPr id="44" name="모서리가 둥근 직사각형 43"/>
              <p:cNvSpPr/>
              <p:nvPr/>
            </p:nvSpPr>
            <p:spPr>
              <a:xfrm>
                <a:off x="8057453" y="4280221"/>
                <a:ext cx="781748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장바구니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8895652" y="4280221"/>
                <a:ext cx="781748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찜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95652" y="4718396"/>
                <a:ext cx="781748" cy="727382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57453" y="4718396"/>
                <a:ext cx="781748" cy="727383"/>
              </a:xfrm>
              <a:prstGeom prst="rect">
                <a:avLst/>
              </a:prstGeom>
            </p:spPr>
          </p:pic>
          <p:sp>
            <p:nvSpPr>
              <p:cNvPr id="51" name="모서리가 둥근 직사각형 50"/>
              <p:cNvSpPr/>
              <p:nvPr/>
            </p:nvSpPr>
            <p:spPr>
              <a:xfrm>
                <a:off x="8051076" y="5617986"/>
                <a:ext cx="1626324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주문 </a:t>
                </a:r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 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결제</a:t>
                </a:r>
                <a:endParaRPr lang="en-US" altLang="ko-KR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6076" y="5797835"/>
              <a:ext cx="1626324" cy="983965"/>
            </a:xfrm>
            <a:prstGeom prst="rect">
              <a:avLst/>
            </a:prstGeom>
          </p:spPr>
        </p:pic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0252" y="4434410"/>
            <a:ext cx="982141" cy="723069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6629399" y="701141"/>
            <a:ext cx="2999492" cy="4475992"/>
            <a:chOff x="6629399" y="701141"/>
            <a:chExt cx="2999492" cy="4475992"/>
          </a:xfrm>
        </p:grpSpPr>
        <p:grpSp>
          <p:nvGrpSpPr>
            <p:cNvPr id="57" name="그룹 56"/>
            <p:cNvGrpSpPr/>
            <p:nvPr/>
          </p:nvGrpSpPr>
          <p:grpSpPr>
            <a:xfrm>
              <a:off x="6629400" y="701141"/>
              <a:ext cx="2999491" cy="4475992"/>
              <a:chOff x="7543799" y="685800"/>
              <a:chExt cx="2999491" cy="4475992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7543799" y="685800"/>
                <a:ext cx="2999491" cy="3175047"/>
                <a:chOff x="6754061" y="969786"/>
                <a:chExt cx="1677642" cy="3175047"/>
              </a:xfrm>
            </p:grpSpPr>
            <p:grpSp>
              <p:nvGrpSpPr>
                <p:cNvPr id="39" name="그룹 38"/>
                <p:cNvGrpSpPr/>
                <p:nvPr/>
              </p:nvGrpSpPr>
              <p:grpSpPr>
                <a:xfrm>
                  <a:off x="6754061" y="969786"/>
                  <a:ext cx="1677642" cy="3175047"/>
                  <a:chOff x="6601661" y="969786"/>
                  <a:chExt cx="1677642" cy="3175047"/>
                </a:xfrm>
              </p:grpSpPr>
              <p:sp>
                <p:nvSpPr>
                  <p:cNvPr id="22" name="모서리가 둥근 직사각형 21"/>
                  <p:cNvSpPr/>
                  <p:nvPr/>
                </p:nvSpPr>
                <p:spPr>
                  <a:xfrm>
                    <a:off x="6601663" y="969786"/>
                    <a:ext cx="1677640" cy="331929"/>
                  </a:xfrm>
                  <a:prstGeom prst="roundRect">
                    <a:avLst/>
                  </a:prstGeom>
                  <a:solidFill>
                    <a:srgbClr val="EAF2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 smtClean="0">
                        <a:solidFill>
                          <a:srgbClr val="00206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rPr>
                      <a:t>로그인</a:t>
                    </a:r>
                    <a:endParaRPr lang="ko-KR" altLang="en-US" sz="1200" dirty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endParaRPr>
                  </a:p>
                </p:txBody>
              </p:sp>
              <p:sp>
                <p:nvSpPr>
                  <p:cNvPr id="24" name="모서리가 둥근 직사각형 23"/>
                  <p:cNvSpPr/>
                  <p:nvPr/>
                </p:nvSpPr>
                <p:spPr>
                  <a:xfrm>
                    <a:off x="6601661" y="1405298"/>
                    <a:ext cx="1677640" cy="331929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smtClean="0">
                        <a:solidFill>
                          <a:srgbClr val="00206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rPr>
                      <a:t>로그인</a:t>
                    </a:r>
                    <a:endParaRPr lang="ko-KR" altLang="en-US" sz="900" dirty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endParaRPr>
                  </a:p>
                </p:txBody>
              </p:sp>
              <p:pic>
                <p:nvPicPr>
                  <p:cNvPr id="30" name="그림 29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639510" y="3076817"/>
                    <a:ext cx="1639791" cy="10680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791910" y="2667000"/>
                  <a:ext cx="1639791" cy="33192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err="1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마이페이지</a:t>
                  </a:r>
                  <a:endParaRPr lang="ko-KR" altLang="en-US" sz="900" dirty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  <p:sp>
            <p:nvSpPr>
              <p:cNvPr id="53" name="모서리가 둥근 직사각형 52"/>
              <p:cNvSpPr/>
              <p:nvPr/>
            </p:nvSpPr>
            <p:spPr>
              <a:xfrm>
                <a:off x="7543800" y="3996234"/>
                <a:ext cx="914400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결제 취소 </a:t>
                </a:r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 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환불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9106" y="4431745"/>
                <a:ext cx="889094" cy="730047"/>
              </a:xfrm>
              <a:prstGeom prst="rect">
                <a:avLst/>
              </a:prstGeom>
            </p:spPr>
          </p:pic>
          <p:sp>
            <p:nvSpPr>
              <p:cNvPr id="56" name="모서리가 둥근 직사각형 55"/>
              <p:cNvSpPr/>
              <p:nvPr/>
            </p:nvSpPr>
            <p:spPr>
              <a:xfrm>
                <a:off x="8514651" y="3996234"/>
                <a:ext cx="986093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적립금 조회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9557195" y="3996233"/>
                <a:ext cx="986093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이용후기 작성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9399" y="1572165"/>
              <a:ext cx="2999487" cy="742195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4838276" y="701141"/>
            <a:ext cx="1486324" cy="3166116"/>
            <a:chOff x="4838276" y="701141"/>
            <a:chExt cx="1486324" cy="3166116"/>
          </a:xfrm>
        </p:grpSpPr>
        <p:grpSp>
          <p:nvGrpSpPr>
            <p:cNvPr id="40" name="그룹 39"/>
            <p:cNvGrpSpPr/>
            <p:nvPr/>
          </p:nvGrpSpPr>
          <p:grpSpPr>
            <a:xfrm>
              <a:off x="4838276" y="701141"/>
              <a:ext cx="1486324" cy="3166116"/>
              <a:chOff x="4267200" y="985127"/>
              <a:chExt cx="1486324" cy="3166116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4267200" y="985127"/>
                <a:ext cx="1486324" cy="331929"/>
              </a:xfrm>
              <a:prstGeom prst="roundRect">
                <a:avLst/>
              </a:prstGeom>
              <a:solidFill>
                <a:srgbClr val="EAF2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회원가입</a:t>
                </a:r>
                <a:endParaRPr lang="ko-KR" altLang="en-US" sz="12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4267200" y="1404323"/>
                <a:ext cx="1486324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회원 </a:t>
                </a:r>
                <a:r>
                  <a:rPr lang="ko-KR" altLang="en-US" sz="900" dirty="0" err="1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중복확인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67200" y="3024416"/>
                <a:ext cx="1486323" cy="1126827"/>
              </a:xfrm>
              <a:prstGeom prst="rect">
                <a:avLst/>
              </a:prstGeom>
            </p:spPr>
          </p:pic>
          <p:sp>
            <p:nvSpPr>
              <p:cNvPr id="28" name="모서리가 둥근 직사각형 27"/>
              <p:cNvSpPr/>
              <p:nvPr/>
            </p:nvSpPr>
            <p:spPr>
              <a:xfrm>
                <a:off x="4267200" y="2679242"/>
                <a:ext cx="1486324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일반 회원가입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38276" y="1535401"/>
              <a:ext cx="1486323" cy="778959"/>
            </a:xfrm>
            <a:prstGeom prst="rect">
              <a:avLst/>
            </a:prstGeom>
          </p:spPr>
        </p:pic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8892" y="4447086"/>
            <a:ext cx="979994" cy="7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" y="381000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3)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요구사항 정의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4400" y="956846"/>
            <a:ext cx="16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① 사용자</a:t>
            </a:r>
            <a:r>
              <a:rPr lang="en-US" altLang="ko-KR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(</a:t>
            </a: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계속</a:t>
            </a:r>
            <a:r>
              <a:rPr lang="en-US" altLang="ko-KR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)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68186" y="1930655"/>
            <a:ext cx="1018337" cy="331929"/>
          </a:xfrm>
          <a:prstGeom prst="roundRect">
            <a:avLst/>
          </a:prstGeom>
          <a:solidFill>
            <a:srgbClr val="EA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메인페이지</a:t>
            </a:r>
            <a:endParaRPr lang="ko-KR" altLang="en-US" sz="12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0" y="2497671"/>
            <a:ext cx="1906913" cy="299712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38939" y="701141"/>
            <a:ext cx="1018337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 DEPTH</a:t>
            </a:r>
            <a:endParaRPr lang="ko-KR" altLang="en-US" sz="1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35626" y="1136685"/>
            <a:ext cx="1018337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 DEPTH</a:t>
            </a:r>
            <a:endParaRPr lang="ko-KR" altLang="en-US" sz="1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32313" y="2383014"/>
            <a:ext cx="1018337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 DEPTH</a:t>
            </a:r>
            <a:endParaRPr lang="ko-KR" altLang="en-US" sz="1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29000" y="4032285"/>
            <a:ext cx="1018337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 DEPTH</a:t>
            </a:r>
            <a:endParaRPr lang="ko-KR" altLang="en-US" sz="1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35626" y="5334000"/>
            <a:ext cx="1018337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 DEPTH</a:t>
            </a:r>
            <a:endParaRPr lang="ko-KR" altLang="en-US" sz="1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4681120" y="701141"/>
            <a:ext cx="2938879" cy="6080659"/>
            <a:chOff x="4681120" y="701141"/>
            <a:chExt cx="2938879" cy="6080659"/>
          </a:xfrm>
        </p:grpSpPr>
        <p:grpSp>
          <p:nvGrpSpPr>
            <p:cNvPr id="40" name="그룹 39"/>
            <p:cNvGrpSpPr/>
            <p:nvPr/>
          </p:nvGrpSpPr>
          <p:grpSpPr>
            <a:xfrm>
              <a:off x="4685875" y="701141"/>
              <a:ext cx="2934124" cy="2026044"/>
              <a:chOff x="4267199" y="985127"/>
              <a:chExt cx="2934124" cy="2026044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4267199" y="985127"/>
                <a:ext cx="2934123" cy="331929"/>
              </a:xfrm>
              <a:prstGeom prst="roundRect">
                <a:avLst/>
              </a:prstGeom>
              <a:solidFill>
                <a:srgbClr val="EAF2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커뮤니티</a:t>
                </a:r>
                <a:endParaRPr lang="ko-KR" altLang="en-US" sz="12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4267200" y="1397093"/>
                <a:ext cx="1449646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자유게시판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267200" y="2679242"/>
                <a:ext cx="1449646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게시글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조회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5773297" y="2679242"/>
                <a:ext cx="1428026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이용후기 조회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5773296" y="1397093"/>
                <a:ext cx="1428027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이용후기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5875" y="1541625"/>
              <a:ext cx="1449647" cy="72095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1120" y="2859066"/>
              <a:ext cx="1454402" cy="1001782"/>
            </a:xfrm>
            <a:prstGeom prst="rect">
              <a:avLst/>
            </a:prstGeom>
          </p:spPr>
        </p:pic>
        <p:sp>
          <p:nvSpPr>
            <p:cNvPr id="60" name="모서리가 둥근 직사각형 59"/>
            <p:cNvSpPr/>
            <p:nvPr/>
          </p:nvSpPr>
          <p:spPr>
            <a:xfrm>
              <a:off x="4681120" y="4032285"/>
              <a:ext cx="1449646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게시글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작성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4681120" y="5328833"/>
              <a:ext cx="1449646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게시글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수정 </a:t>
              </a:r>
              <a:r>
                <a:rPr lang="en-US" altLang="ko-KR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/ 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삭제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1121" y="4434409"/>
              <a:ext cx="1449645" cy="82339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1120" y="5726400"/>
              <a:ext cx="1449645" cy="10554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9190" y="1525073"/>
              <a:ext cx="1426053" cy="73751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87218" y="2859066"/>
              <a:ext cx="1428025" cy="1001781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8000995" y="701141"/>
            <a:ext cx="3733805" cy="4556659"/>
            <a:chOff x="7848597" y="701141"/>
            <a:chExt cx="3733805" cy="4556659"/>
          </a:xfrm>
        </p:grpSpPr>
        <p:grpSp>
          <p:nvGrpSpPr>
            <p:cNvPr id="50" name="그룹 49"/>
            <p:cNvGrpSpPr/>
            <p:nvPr/>
          </p:nvGrpSpPr>
          <p:grpSpPr>
            <a:xfrm>
              <a:off x="7848598" y="701141"/>
              <a:ext cx="3733804" cy="749059"/>
              <a:chOff x="7219254" y="985127"/>
              <a:chExt cx="2458147" cy="749059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7219255" y="985127"/>
                <a:ext cx="2458146" cy="331929"/>
              </a:xfrm>
              <a:prstGeom prst="roundRect">
                <a:avLst/>
              </a:prstGeom>
              <a:solidFill>
                <a:srgbClr val="EAF2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고객센터</a:t>
                </a:r>
                <a:endParaRPr lang="ko-KR" altLang="en-US" sz="12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8057453" y="1402257"/>
                <a:ext cx="781748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이벤트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8895652" y="1402257"/>
                <a:ext cx="781748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Q&amp;A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7219254" y="1402256"/>
                <a:ext cx="781748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공지사항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48598" y="1525073"/>
              <a:ext cx="1187437" cy="737511"/>
            </a:xfrm>
            <a:prstGeom prst="rect">
              <a:avLst/>
            </a:prstGeom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9121781" y="2383014"/>
              <a:ext cx="11874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이벤트 조회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10394964" y="2383014"/>
              <a:ext cx="11874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Q&amp;A 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조회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7848598" y="2383013"/>
              <a:ext cx="11874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공지사항 조회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48597" y="2859065"/>
              <a:ext cx="1187437" cy="100178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21780" y="1535401"/>
              <a:ext cx="1187438" cy="727183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23753" y="2846849"/>
              <a:ext cx="1185465" cy="1013997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94964" y="1535401"/>
              <a:ext cx="1187437" cy="727183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94964" y="2859169"/>
              <a:ext cx="1187437" cy="1001677"/>
            </a:xfrm>
            <a:prstGeom prst="rect">
              <a:avLst/>
            </a:prstGeom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0394963" y="4032285"/>
              <a:ext cx="11874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문의하기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94963" y="4434409"/>
              <a:ext cx="1187438" cy="823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962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" y="381000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3)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요구사항 정의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4400" y="956846"/>
            <a:ext cx="16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② 사업자</a:t>
            </a:r>
            <a:endParaRPr lang="en-US" altLang="ko-KR" sz="16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168186" y="1930655"/>
            <a:ext cx="1018337" cy="331929"/>
          </a:xfrm>
          <a:prstGeom prst="roundRect">
            <a:avLst/>
          </a:prstGeom>
          <a:solidFill>
            <a:srgbClr val="EA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메인페이지</a:t>
            </a:r>
            <a:endParaRPr lang="ko-KR" altLang="en-US" sz="12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0" y="2497671"/>
            <a:ext cx="1906913" cy="2997127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3429000" y="701141"/>
            <a:ext cx="1028276" cy="4949446"/>
            <a:chOff x="3429000" y="701141"/>
            <a:chExt cx="1028276" cy="4949446"/>
          </a:xfrm>
        </p:grpSpPr>
        <p:sp>
          <p:nvSpPr>
            <p:cNvPr id="141" name="모서리가 둥근 직사각형 140"/>
            <p:cNvSpPr/>
            <p:nvPr/>
          </p:nvSpPr>
          <p:spPr>
            <a:xfrm>
              <a:off x="3438939" y="701141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3435626" y="11366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3432313" y="2383014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3429000" y="40322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3435626" y="5318658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781800" y="4029354"/>
            <a:ext cx="2101200" cy="2670809"/>
            <a:chOff x="7004305" y="4029354"/>
            <a:chExt cx="2101200" cy="2670809"/>
          </a:xfrm>
        </p:grpSpPr>
        <p:grpSp>
          <p:nvGrpSpPr>
            <p:cNvPr id="2" name="그룹 1"/>
            <p:cNvGrpSpPr/>
            <p:nvPr/>
          </p:nvGrpSpPr>
          <p:grpSpPr>
            <a:xfrm>
              <a:off x="7004305" y="5459373"/>
              <a:ext cx="2101200" cy="1240790"/>
              <a:chOff x="5928347" y="5312410"/>
              <a:chExt cx="2101200" cy="1240790"/>
            </a:xfrm>
          </p:grpSpPr>
          <p:sp>
            <p:nvSpPr>
              <p:cNvPr id="182" name="모서리가 둥근 직사각형 181"/>
              <p:cNvSpPr/>
              <p:nvPr/>
            </p:nvSpPr>
            <p:spPr>
              <a:xfrm>
                <a:off x="7010405" y="5312410"/>
                <a:ext cx="1019141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상품 수정 </a:t>
                </a:r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 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삭제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69" name="모서리가 둥근 직사각형 168"/>
              <p:cNvSpPr/>
              <p:nvPr/>
            </p:nvSpPr>
            <p:spPr>
              <a:xfrm>
                <a:off x="5928349" y="5312410"/>
                <a:ext cx="1019139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상품 등록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8347" y="5755082"/>
                <a:ext cx="1019141" cy="727354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0406" y="5682805"/>
                <a:ext cx="1019141" cy="870395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7004305" y="4029354"/>
              <a:ext cx="2101200" cy="1320754"/>
              <a:chOff x="7004305" y="4029354"/>
              <a:chExt cx="2101200" cy="132075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4305" y="4402873"/>
                <a:ext cx="2101191" cy="947235"/>
              </a:xfrm>
              <a:prstGeom prst="rect">
                <a:avLst/>
              </a:prstGeom>
            </p:spPr>
          </p:pic>
          <p:sp>
            <p:nvSpPr>
              <p:cNvPr id="43" name="모서리가 둥근 직사각형 42"/>
              <p:cNvSpPr/>
              <p:nvPr/>
            </p:nvSpPr>
            <p:spPr>
              <a:xfrm>
                <a:off x="7004306" y="4029354"/>
                <a:ext cx="2101199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상품 관리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9067800" y="4029353"/>
            <a:ext cx="1099046" cy="2600047"/>
            <a:chOff x="9264155" y="4029353"/>
            <a:chExt cx="1099046" cy="2600047"/>
          </a:xfrm>
        </p:grpSpPr>
        <p:grpSp>
          <p:nvGrpSpPr>
            <p:cNvPr id="4" name="그룹 3"/>
            <p:cNvGrpSpPr/>
            <p:nvPr/>
          </p:nvGrpSpPr>
          <p:grpSpPr>
            <a:xfrm>
              <a:off x="9264155" y="5459373"/>
              <a:ext cx="1099045" cy="1170027"/>
              <a:chOff x="8092460" y="5312410"/>
              <a:chExt cx="1099045" cy="1170027"/>
            </a:xfrm>
          </p:grpSpPr>
          <p:sp>
            <p:nvSpPr>
              <p:cNvPr id="171" name="모서리가 둥근 직사각형 170"/>
              <p:cNvSpPr/>
              <p:nvPr/>
            </p:nvSpPr>
            <p:spPr>
              <a:xfrm>
                <a:off x="8092461" y="5312410"/>
                <a:ext cx="1099044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환불 승인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2460" y="5755083"/>
                <a:ext cx="1099045" cy="72735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9264155" y="4029353"/>
              <a:ext cx="1099046" cy="1289305"/>
              <a:chOff x="9264155" y="4029353"/>
              <a:chExt cx="1099046" cy="1289305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9264155" y="4029353"/>
                <a:ext cx="1099045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주문 </a:t>
                </a:r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 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결제 관리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4155" y="4402874"/>
                <a:ext cx="1099046" cy="915784"/>
              </a:xfrm>
              <a:prstGeom prst="rect">
                <a:avLst/>
              </a:prstGeom>
            </p:spPr>
          </p:pic>
        </p:grpSp>
      </p:grpSp>
      <p:sp>
        <p:nvSpPr>
          <p:cNvPr id="57" name="모서리가 둥근 직사각형 56"/>
          <p:cNvSpPr/>
          <p:nvPr/>
        </p:nvSpPr>
        <p:spPr>
          <a:xfrm>
            <a:off x="10351645" y="4029353"/>
            <a:ext cx="1099045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이용후기 관리</a:t>
            </a:r>
            <a:endParaRPr lang="ko-KR" altLang="en-US" sz="9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781799" y="701141"/>
            <a:ext cx="2286001" cy="3175047"/>
            <a:chOff x="6781799" y="701141"/>
            <a:chExt cx="2286001" cy="3175047"/>
          </a:xfrm>
        </p:grpSpPr>
        <p:grpSp>
          <p:nvGrpSpPr>
            <p:cNvPr id="189" name="그룹 188"/>
            <p:cNvGrpSpPr/>
            <p:nvPr/>
          </p:nvGrpSpPr>
          <p:grpSpPr>
            <a:xfrm>
              <a:off x="6781800" y="701141"/>
              <a:ext cx="2286000" cy="3175047"/>
              <a:chOff x="7010400" y="701141"/>
              <a:chExt cx="4505033" cy="3175047"/>
            </a:xfrm>
          </p:grpSpPr>
          <p:sp>
            <p:nvSpPr>
              <p:cNvPr id="175" name="모서리가 둥근 직사각형 174"/>
              <p:cNvSpPr/>
              <p:nvPr/>
            </p:nvSpPr>
            <p:spPr>
              <a:xfrm>
                <a:off x="7010404" y="701141"/>
                <a:ext cx="4505027" cy="331929"/>
              </a:xfrm>
              <a:prstGeom prst="roundRect">
                <a:avLst/>
              </a:prstGeom>
              <a:solidFill>
                <a:srgbClr val="EAF2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로그인</a:t>
                </a:r>
                <a:endParaRPr lang="ko-KR" altLang="en-US" sz="12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76" name="모서리가 둥근 직사각형 175"/>
              <p:cNvSpPr/>
              <p:nvPr/>
            </p:nvSpPr>
            <p:spPr>
              <a:xfrm>
                <a:off x="7010404" y="1136653"/>
                <a:ext cx="4505029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로그인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73" name="모서리가 둥근 직사각형 172"/>
              <p:cNvSpPr/>
              <p:nvPr/>
            </p:nvSpPr>
            <p:spPr>
              <a:xfrm>
                <a:off x="7010400" y="2398355"/>
                <a:ext cx="4505031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사업자페이지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10400" y="2859067"/>
                <a:ext cx="4505031" cy="1017121"/>
              </a:xfrm>
              <a:prstGeom prst="rect">
                <a:avLst/>
              </a:prstGeom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81799" y="1507048"/>
              <a:ext cx="2285999" cy="755536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4800600" y="701141"/>
            <a:ext cx="1725128" cy="3175048"/>
            <a:chOff x="4800600" y="701141"/>
            <a:chExt cx="1725128" cy="3175048"/>
          </a:xfrm>
        </p:grpSpPr>
        <p:grpSp>
          <p:nvGrpSpPr>
            <p:cNvPr id="188" name="그룹 187"/>
            <p:cNvGrpSpPr/>
            <p:nvPr/>
          </p:nvGrpSpPr>
          <p:grpSpPr>
            <a:xfrm>
              <a:off x="4800600" y="701141"/>
              <a:ext cx="1725128" cy="3175048"/>
              <a:chOff x="4947960" y="701141"/>
              <a:chExt cx="1486324" cy="317504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947960" y="701141"/>
                <a:ext cx="1486324" cy="2026044"/>
                <a:chOff x="4267200" y="985127"/>
                <a:chExt cx="1486324" cy="2026044"/>
              </a:xfrm>
            </p:grpSpPr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4267200" y="985127"/>
                  <a:ext cx="1486324" cy="331929"/>
                </a:xfrm>
                <a:prstGeom prst="roundRect">
                  <a:avLst/>
                </a:prstGeom>
                <a:solidFill>
                  <a:srgbClr val="EAF2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회원가입</a:t>
                  </a:r>
                  <a:endParaRPr lang="ko-KR" altLang="en-US" sz="1200" dirty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4267200" y="1404323"/>
                  <a:ext cx="1486324" cy="33192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회원 </a:t>
                  </a:r>
                  <a:r>
                    <a:rPr lang="ko-KR" altLang="en-US" sz="900" dirty="0" err="1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중복확인</a:t>
                  </a:r>
                  <a:endParaRPr lang="ko-KR" altLang="en-US" sz="900" dirty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4267200" y="2679242"/>
                  <a:ext cx="1486324" cy="33192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사업자 회원가입</a:t>
                  </a:r>
                  <a:endParaRPr lang="ko-KR" altLang="en-US" sz="900" dirty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2162" y="2859067"/>
                <a:ext cx="1482122" cy="1017122"/>
              </a:xfrm>
              <a:prstGeom prst="rect">
                <a:avLst/>
              </a:prstGeom>
            </p:spPr>
          </p:pic>
        </p:grp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38276" y="1535401"/>
              <a:ext cx="1687452" cy="778959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1643" y="5784379"/>
            <a:ext cx="1099045" cy="9157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51643" y="4402873"/>
            <a:ext cx="1099045" cy="915785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10351644" y="5459373"/>
            <a:ext cx="1099045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이용후기 삭제</a:t>
            </a:r>
            <a:endParaRPr lang="ko-KR" altLang="en-US" sz="9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3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" y="381000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3)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요구사항 정의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4400" y="956846"/>
            <a:ext cx="16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② 사업자</a:t>
            </a:r>
            <a:r>
              <a:rPr lang="en-US" altLang="ko-KR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(</a:t>
            </a: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계속</a:t>
            </a:r>
            <a:r>
              <a:rPr lang="en-US" altLang="ko-KR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)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168186" y="1930655"/>
            <a:ext cx="1018337" cy="331929"/>
          </a:xfrm>
          <a:prstGeom prst="roundRect">
            <a:avLst/>
          </a:prstGeom>
          <a:solidFill>
            <a:srgbClr val="EA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메인페이지</a:t>
            </a:r>
            <a:endParaRPr lang="ko-KR" altLang="en-US" sz="12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0" y="2497671"/>
            <a:ext cx="1906913" cy="2997127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3429000" y="701141"/>
            <a:ext cx="1028276" cy="4949446"/>
            <a:chOff x="3429000" y="701141"/>
            <a:chExt cx="1028276" cy="4949446"/>
          </a:xfrm>
        </p:grpSpPr>
        <p:sp>
          <p:nvSpPr>
            <p:cNvPr id="141" name="모서리가 둥근 직사각형 140"/>
            <p:cNvSpPr/>
            <p:nvPr/>
          </p:nvSpPr>
          <p:spPr>
            <a:xfrm>
              <a:off x="3438939" y="701141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3435626" y="11366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3432313" y="2383014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3429000" y="40322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3435626" y="5318658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6788863" y="4029353"/>
            <a:ext cx="2279746" cy="2523848"/>
            <a:chOff x="4991502" y="4029353"/>
            <a:chExt cx="2279746" cy="2523848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991502" y="5312410"/>
              <a:ext cx="2279746" cy="1240791"/>
              <a:chOff x="4991502" y="5312410"/>
              <a:chExt cx="2279746" cy="1240791"/>
            </a:xfrm>
          </p:grpSpPr>
          <p:sp>
            <p:nvSpPr>
              <p:cNvPr id="179" name="모서리가 둥근 직사각형 178"/>
              <p:cNvSpPr/>
              <p:nvPr/>
            </p:nvSpPr>
            <p:spPr>
              <a:xfrm>
                <a:off x="4991505" y="5312410"/>
                <a:ext cx="1099044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답변 등록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1502" y="5755083"/>
                <a:ext cx="1099047" cy="727354"/>
              </a:xfrm>
              <a:prstGeom prst="rect">
                <a:avLst/>
              </a:prstGeom>
            </p:spPr>
          </p:pic>
          <p:grpSp>
            <p:nvGrpSpPr>
              <p:cNvPr id="200" name="그룹 199"/>
              <p:cNvGrpSpPr/>
              <p:nvPr/>
            </p:nvGrpSpPr>
            <p:grpSpPr>
              <a:xfrm>
                <a:off x="6172200" y="5312410"/>
                <a:ext cx="1099048" cy="1240791"/>
                <a:chOff x="6172200" y="5312410"/>
                <a:chExt cx="1099048" cy="1240791"/>
              </a:xfrm>
            </p:grpSpPr>
            <p:sp>
              <p:nvSpPr>
                <p:cNvPr id="184" name="모서리가 둥근 직사각형 183"/>
                <p:cNvSpPr/>
                <p:nvPr/>
              </p:nvSpPr>
              <p:spPr>
                <a:xfrm>
                  <a:off x="6172204" y="5312410"/>
                  <a:ext cx="1099044" cy="33192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답변 수정 </a:t>
                  </a:r>
                  <a:r>
                    <a:rPr lang="en-US" altLang="ko-KR" sz="900" dirty="0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/ </a:t>
                  </a:r>
                  <a:r>
                    <a:rPr lang="ko-KR" altLang="en-US" sz="900" dirty="0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삭제</a:t>
                  </a:r>
                  <a:endParaRPr lang="ko-KR" altLang="en-US" sz="900" dirty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2200" y="5775147"/>
                  <a:ext cx="1099047" cy="778054"/>
                </a:xfrm>
                <a:prstGeom prst="rect">
                  <a:avLst/>
                </a:prstGeom>
              </p:spPr>
            </p:pic>
          </p:grpSp>
        </p:grpSp>
        <p:sp>
          <p:nvSpPr>
            <p:cNvPr id="196" name="모서리가 둥근 직사각형 195"/>
            <p:cNvSpPr/>
            <p:nvPr/>
          </p:nvSpPr>
          <p:spPr>
            <a:xfrm>
              <a:off x="4991505" y="4029353"/>
              <a:ext cx="2279742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Q&amp;A 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관리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198" name="그림 1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1502" y="4454247"/>
              <a:ext cx="2279745" cy="787991"/>
            </a:xfrm>
            <a:prstGeom prst="rect">
              <a:avLst/>
            </a:prstGeom>
          </p:spPr>
        </p:pic>
      </p:grpSp>
      <p:grpSp>
        <p:nvGrpSpPr>
          <p:cNvPr id="204" name="그룹 203"/>
          <p:cNvGrpSpPr/>
          <p:nvPr/>
        </p:nvGrpSpPr>
        <p:grpSpPr>
          <a:xfrm>
            <a:off x="9150258" y="4029353"/>
            <a:ext cx="2279742" cy="2523847"/>
            <a:chOff x="7352897" y="4029353"/>
            <a:chExt cx="2279742" cy="2523847"/>
          </a:xfrm>
        </p:grpSpPr>
        <p:grpSp>
          <p:nvGrpSpPr>
            <p:cNvPr id="199" name="그룹 198"/>
            <p:cNvGrpSpPr/>
            <p:nvPr/>
          </p:nvGrpSpPr>
          <p:grpSpPr>
            <a:xfrm>
              <a:off x="7352898" y="5312410"/>
              <a:ext cx="1099048" cy="1170027"/>
              <a:chOff x="7352898" y="5328833"/>
              <a:chExt cx="1099048" cy="1170027"/>
            </a:xfrm>
          </p:grpSpPr>
          <p:sp>
            <p:nvSpPr>
              <p:cNvPr id="180" name="모서리가 둥근 직사각형 179"/>
              <p:cNvSpPr/>
              <p:nvPr/>
            </p:nvSpPr>
            <p:spPr>
              <a:xfrm>
                <a:off x="7352898" y="5328833"/>
                <a:ext cx="1099044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이벤트 등록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2898" y="5771506"/>
                <a:ext cx="1099048" cy="727354"/>
              </a:xfrm>
              <a:prstGeom prst="rect">
                <a:avLst/>
              </a:prstGeom>
            </p:spPr>
          </p:pic>
        </p:grpSp>
        <p:grpSp>
          <p:nvGrpSpPr>
            <p:cNvPr id="202" name="그룹 201"/>
            <p:cNvGrpSpPr/>
            <p:nvPr/>
          </p:nvGrpSpPr>
          <p:grpSpPr>
            <a:xfrm>
              <a:off x="8533592" y="5312410"/>
              <a:ext cx="1099047" cy="1240790"/>
              <a:chOff x="10416386" y="5312410"/>
              <a:chExt cx="1099047" cy="1240790"/>
            </a:xfrm>
          </p:grpSpPr>
          <p:sp>
            <p:nvSpPr>
              <p:cNvPr id="181" name="모서리가 둥근 직사각형 180"/>
              <p:cNvSpPr/>
              <p:nvPr/>
            </p:nvSpPr>
            <p:spPr>
              <a:xfrm>
                <a:off x="10416389" y="5312410"/>
                <a:ext cx="1099044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이벤트 수정 </a:t>
                </a:r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 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삭제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6386" y="5775148"/>
                <a:ext cx="1099047" cy="778052"/>
              </a:xfrm>
              <a:prstGeom prst="rect">
                <a:avLst/>
              </a:prstGeom>
            </p:spPr>
          </p:pic>
        </p:grpSp>
        <p:sp>
          <p:nvSpPr>
            <p:cNvPr id="197" name="모서리가 둥근 직사각형 196"/>
            <p:cNvSpPr/>
            <p:nvPr/>
          </p:nvSpPr>
          <p:spPr>
            <a:xfrm>
              <a:off x="7353705" y="4029353"/>
              <a:ext cx="2278934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이벤트 관리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203" name="그림 20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2897" y="4454247"/>
              <a:ext cx="2279742" cy="787992"/>
            </a:xfrm>
            <a:prstGeom prst="rect">
              <a:avLst/>
            </a:prstGeom>
          </p:spPr>
        </p:pic>
      </p:grpSp>
      <p:grpSp>
        <p:nvGrpSpPr>
          <p:cNvPr id="215" name="그룹 214"/>
          <p:cNvGrpSpPr/>
          <p:nvPr/>
        </p:nvGrpSpPr>
        <p:grpSpPr>
          <a:xfrm>
            <a:off x="6788863" y="701141"/>
            <a:ext cx="2279745" cy="3175047"/>
            <a:chOff x="6788863" y="701141"/>
            <a:chExt cx="2279745" cy="3175047"/>
          </a:xfrm>
        </p:grpSpPr>
        <p:grpSp>
          <p:nvGrpSpPr>
            <p:cNvPr id="190" name="그룹 189"/>
            <p:cNvGrpSpPr/>
            <p:nvPr/>
          </p:nvGrpSpPr>
          <p:grpSpPr>
            <a:xfrm>
              <a:off x="6788866" y="701141"/>
              <a:ext cx="2279742" cy="3175047"/>
              <a:chOff x="7010400" y="701141"/>
              <a:chExt cx="4505033" cy="3175047"/>
            </a:xfrm>
          </p:grpSpPr>
          <p:sp>
            <p:nvSpPr>
              <p:cNvPr id="192" name="모서리가 둥근 직사각형 191"/>
              <p:cNvSpPr/>
              <p:nvPr/>
            </p:nvSpPr>
            <p:spPr>
              <a:xfrm>
                <a:off x="7010404" y="701141"/>
                <a:ext cx="4505027" cy="331929"/>
              </a:xfrm>
              <a:prstGeom prst="roundRect">
                <a:avLst/>
              </a:prstGeom>
              <a:solidFill>
                <a:srgbClr val="EAF2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로그인</a:t>
                </a:r>
                <a:endParaRPr lang="ko-KR" altLang="en-US" sz="12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93" name="모서리가 둥근 직사각형 192"/>
              <p:cNvSpPr/>
              <p:nvPr/>
            </p:nvSpPr>
            <p:spPr>
              <a:xfrm>
                <a:off x="7010404" y="1136653"/>
                <a:ext cx="4505029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로그인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94" name="모서리가 둥근 직사각형 193"/>
              <p:cNvSpPr/>
              <p:nvPr/>
            </p:nvSpPr>
            <p:spPr>
              <a:xfrm>
                <a:off x="7010400" y="2398355"/>
                <a:ext cx="4505031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사업자페이지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195" name="그림 19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400" y="2859067"/>
                <a:ext cx="4505031" cy="1017121"/>
              </a:xfrm>
              <a:prstGeom prst="rect">
                <a:avLst/>
              </a:prstGeom>
            </p:spPr>
          </p:pic>
        </p:grp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88863" y="1507048"/>
              <a:ext cx="2279743" cy="755536"/>
            </a:xfrm>
            <a:prstGeom prst="rect">
              <a:avLst/>
            </a:prstGeom>
          </p:spPr>
        </p:pic>
      </p:grpSp>
      <p:grpSp>
        <p:nvGrpSpPr>
          <p:cNvPr id="217" name="그룹 216"/>
          <p:cNvGrpSpPr/>
          <p:nvPr/>
        </p:nvGrpSpPr>
        <p:grpSpPr>
          <a:xfrm>
            <a:off x="4800600" y="701141"/>
            <a:ext cx="1725128" cy="3175048"/>
            <a:chOff x="4800600" y="701141"/>
            <a:chExt cx="1725128" cy="3175048"/>
          </a:xfrm>
        </p:grpSpPr>
        <p:grpSp>
          <p:nvGrpSpPr>
            <p:cNvPr id="206" name="그룹 205"/>
            <p:cNvGrpSpPr/>
            <p:nvPr/>
          </p:nvGrpSpPr>
          <p:grpSpPr>
            <a:xfrm>
              <a:off x="4800600" y="701141"/>
              <a:ext cx="1725128" cy="3175048"/>
              <a:chOff x="4947960" y="701141"/>
              <a:chExt cx="1486324" cy="3175048"/>
            </a:xfrm>
          </p:grpSpPr>
          <p:grpSp>
            <p:nvGrpSpPr>
              <p:cNvPr id="207" name="그룹 206"/>
              <p:cNvGrpSpPr/>
              <p:nvPr/>
            </p:nvGrpSpPr>
            <p:grpSpPr>
              <a:xfrm>
                <a:off x="4947960" y="701141"/>
                <a:ext cx="1486324" cy="2026044"/>
                <a:chOff x="4267200" y="985127"/>
                <a:chExt cx="1486324" cy="2026044"/>
              </a:xfrm>
            </p:grpSpPr>
            <p:sp>
              <p:nvSpPr>
                <p:cNvPr id="210" name="모서리가 둥근 직사각형 209"/>
                <p:cNvSpPr/>
                <p:nvPr/>
              </p:nvSpPr>
              <p:spPr>
                <a:xfrm>
                  <a:off x="4267200" y="985127"/>
                  <a:ext cx="1486324" cy="331929"/>
                </a:xfrm>
                <a:prstGeom prst="roundRect">
                  <a:avLst/>
                </a:prstGeom>
                <a:solidFill>
                  <a:srgbClr val="EAF2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회원가입</a:t>
                  </a:r>
                  <a:endParaRPr lang="ko-KR" altLang="en-US" sz="1200" dirty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sp>
              <p:nvSpPr>
                <p:cNvPr id="211" name="모서리가 둥근 직사각형 210"/>
                <p:cNvSpPr/>
                <p:nvPr/>
              </p:nvSpPr>
              <p:spPr>
                <a:xfrm>
                  <a:off x="4267200" y="1404323"/>
                  <a:ext cx="1486324" cy="33192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회원 </a:t>
                  </a:r>
                  <a:r>
                    <a:rPr lang="ko-KR" altLang="en-US" sz="900" dirty="0" err="1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중복확인</a:t>
                  </a:r>
                  <a:endParaRPr lang="ko-KR" altLang="en-US" sz="900" dirty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sp>
              <p:nvSpPr>
                <p:cNvPr id="212" name="모서리가 둥근 직사각형 211"/>
                <p:cNvSpPr/>
                <p:nvPr/>
              </p:nvSpPr>
              <p:spPr>
                <a:xfrm>
                  <a:off x="4267200" y="2679242"/>
                  <a:ext cx="1486324" cy="33192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rgbClr val="00206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사업자 회원가입</a:t>
                  </a:r>
                  <a:endParaRPr lang="ko-KR" altLang="en-US" sz="900" dirty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  <p:pic>
            <p:nvPicPr>
              <p:cNvPr id="209" name="그림 20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52162" y="2859067"/>
                <a:ext cx="1482122" cy="1017122"/>
              </a:xfrm>
              <a:prstGeom prst="rect">
                <a:avLst/>
              </a:prstGeom>
            </p:spPr>
          </p:pic>
        </p:grp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38276" y="1535401"/>
              <a:ext cx="1687452" cy="778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" y="381000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3)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요구사항 정의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4400" y="956846"/>
            <a:ext cx="16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③ 관리자</a:t>
            </a:r>
            <a:endParaRPr lang="en-US" altLang="ko-KR" sz="16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168186" y="1930655"/>
            <a:ext cx="1018337" cy="331929"/>
          </a:xfrm>
          <a:prstGeom prst="roundRect">
            <a:avLst/>
          </a:prstGeom>
          <a:solidFill>
            <a:srgbClr val="EA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메인페이지</a:t>
            </a:r>
            <a:endParaRPr lang="ko-KR" altLang="en-US" sz="12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0" y="2497671"/>
            <a:ext cx="1906913" cy="2997127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3429000" y="701141"/>
            <a:ext cx="1028276" cy="5090059"/>
            <a:chOff x="3429000" y="701141"/>
            <a:chExt cx="1028276" cy="5090059"/>
          </a:xfrm>
        </p:grpSpPr>
        <p:sp>
          <p:nvSpPr>
            <p:cNvPr id="141" name="모서리가 둥근 직사각형 140"/>
            <p:cNvSpPr/>
            <p:nvPr/>
          </p:nvSpPr>
          <p:spPr>
            <a:xfrm>
              <a:off x="3438939" y="701141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3435626" y="11366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3432313" y="2383014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3429000" y="40322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3435626" y="5459271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4800602" y="701141"/>
            <a:ext cx="5591420" cy="767441"/>
            <a:chOff x="6601663" y="969786"/>
            <a:chExt cx="2260747" cy="767441"/>
          </a:xfrm>
        </p:grpSpPr>
        <p:sp>
          <p:nvSpPr>
            <p:cNvPr id="175" name="모서리가 둥근 직사각형 174"/>
            <p:cNvSpPr/>
            <p:nvPr/>
          </p:nvSpPr>
          <p:spPr>
            <a:xfrm>
              <a:off x="6601663" y="969786"/>
              <a:ext cx="2260746" cy="331929"/>
            </a:xfrm>
            <a:prstGeom prst="round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관리자 기능</a:t>
              </a:r>
              <a:endParaRPr lang="ko-KR" altLang="en-US" sz="1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6601663" y="1405298"/>
              <a:ext cx="226074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로그인 </a:t>
              </a:r>
              <a:r>
                <a:rPr lang="en-US" altLang="ko-KR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관리자페이지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800602" y="2377886"/>
            <a:ext cx="1295398" cy="2934521"/>
            <a:chOff x="4800602" y="2377886"/>
            <a:chExt cx="1295398" cy="2934521"/>
          </a:xfrm>
        </p:grpSpPr>
        <p:grpSp>
          <p:nvGrpSpPr>
            <p:cNvPr id="55" name="그룹 54"/>
            <p:cNvGrpSpPr/>
            <p:nvPr/>
          </p:nvGrpSpPr>
          <p:grpSpPr>
            <a:xfrm>
              <a:off x="4800605" y="2377886"/>
              <a:ext cx="1295395" cy="1971052"/>
              <a:chOff x="4991505" y="4029353"/>
              <a:chExt cx="2279742" cy="1971052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4991505" y="5668476"/>
                <a:ext cx="2279742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회원정보 수정</a:t>
                </a:r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탈퇴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4991505" y="4029353"/>
                <a:ext cx="2279742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회원 관리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0602" y="2774574"/>
              <a:ext cx="1295397" cy="111162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602" y="4479746"/>
              <a:ext cx="1295397" cy="832661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232610" y="2377886"/>
            <a:ext cx="1295398" cy="2934523"/>
            <a:chOff x="6232610" y="2377886"/>
            <a:chExt cx="1295398" cy="2934523"/>
          </a:xfrm>
        </p:grpSpPr>
        <p:grpSp>
          <p:nvGrpSpPr>
            <p:cNvPr id="70" name="그룹 69"/>
            <p:cNvGrpSpPr/>
            <p:nvPr/>
          </p:nvGrpSpPr>
          <p:grpSpPr>
            <a:xfrm>
              <a:off x="6232613" y="2377886"/>
              <a:ext cx="1295395" cy="1971052"/>
              <a:chOff x="4991505" y="4029353"/>
              <a:chExt cx="2279742" cy="1971052"/>
            </a:xfrm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4991505" y="5668476"/>
                <a:ext cx="2279742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상품 승인 </a:t>
                </a:r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 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삭제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4991505" y="4029353"/>
                <a:ext cx="2279742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상품 관리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2610" y="2774575"/>
              <a:ext cx="1295397" cy="111162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2610" y="4479746"/>
              <a:ext cx="1295397" cy="832663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7664618" y="2377886"/>
            <a:ext cx="1295398" cy="2934522"/>
            <a:chOff x="7664618" y="2377886"/>
            <a:chExt cx="1295398" cy="2934522"/>
          </a:xfrm>
        </p:grpSpPr>
        <p:grpSp>
          <p:nvGrpSpPr>
            <p:cNvPr id="79" name="그룹 78"/>
            <p:cNvGrpSpPr/>
            <p:nvPr/>
          </p:nvGrpSpPr>
          <p:grpSpPr>
            <a:xfrm>
              <a:off x="7664621" y="2377886"/>
              <a:ext cx="1295395" cy="1971052"/>
              <a:chOff x="4991505" y="4029353"/>
              <a:chExt cx="2279742" cy="1971052"/>
            </a:xfrm>
          </p:grpSpPr>
          <p:sp>
            <p:nvSpPr>
              <p:cNvPr id="82" name="모서리가 둥근 직사각형 81"/>
              <p:cNvSpPr/>
              <p:nvPr/>
            </p:nvSpPr>
            <p:spPr>
              <a:xfrm>
                <a:off x="4991505" y="5668476"/>
                <a:ext cx="2279742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환불 승인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>
                <a:off x="4991505" y="4029353"/>
                <a:ext cx="2279742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주문</a:t>
                </a:r>
                <a:r>
                  <a:rPr lang="en-US" altLang="ko-KR" sz="900" dirty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 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결제 관리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96195" y="2774574"/>
              <a:ext cx="1263819" cy="1111627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618" y="4479746"/>
              <a:ext cx="1295395" cy="832662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9096625" y="2377886"/>
            <a:ext cx="1295398" cy="2934521"/>
            <a:chOff x="9096625" y="2377886"/>
            <a:chExt cx="1295398" cy="293452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96625" y="2774574"/>
              <a:ext cx="1295398" cy="1111627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9096627" y="4017009"/>
              <a:ext cx="1295395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게시글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삭제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9096627" y="2377886"/>
              <a:ext cx="1295395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자유게시판 관리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96625" y="4479746"/>
              <a:ext cx="1295398" cy="832661"/>
            </a:xfrm>
            <a:prstGeom prst="rect">
              <a:avLst/>
            </a:prstGeom>
          </p:spPr>
        </p:pic>
      </p:grpSp>
      <p:pic>
        <p:nvPicPr>
          <p:cNvPr id="104" name="그림 1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2" y="1533341"/>
            <a:ext cx="5591417" cy="7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" y="381000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3)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요구사항 정의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4400" y="956846"/>
            <a:ext cx="16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③ 관리자</a:t>
            </a:r>
            <a:r>
              <a:rPr lang="en-US" altLang="ko-KR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(</a:t>
            </a: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계속</a:t>
            </a:r>
            <a:r>
              <a:rPr lang="en-US" altLang="ko-KR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)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168186" y="1930655"/>
            <a:ext cx="1018337" cy="331929"/>
          </a:xfrm>
          <a:prstGeom prst="roundRect">
            <a:avLst/>
          </a:prstGeom>
          <a:solidFill>
            <a:srgbClr val="EA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메인페이지</a:t>
            </a:r>
            <a:endParaRPr lang="ko-KR" altLang="en-US" sz="12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0" y="2497671"/>
            <a:ext cx="1906913" cy="2997127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3429000" y="701141"/>
            <a:ext cx="1028276" cy="5090059"/>
            <a:chOff x="3429000" y="701141"/>
            <a:chExt cx="1028276" cy="5090059"/>
          </a:xfrm>
        </p:grpSpPr>
        <p:sp>
          <p:nvSpPr>
            <p:cNvPr id="141" name="모서리가 둥근 직사각형 140"/>
            <p:cNvSpPr/>
            <p:nvPr/>
          </p:nvSpPr>
          <p:spPr>
            <a:xfrm>
              <a:off x="3438939" y="701141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3435626" y="11366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3432313" y="2383014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3429000" y="4032285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3435626" y="5459271"/>
              <a:ext cx="101833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 DEPTH</a:t>
              </a:r>
              <a:endParaRPr lang="ko-KR" altLang="en-US" sz="1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4800602" y="701141"/>
            <a:ext cx="5591420" cy="767441"/>
            <a:chOff x="6601663" y="969786"/>
            <a:chExt cx="2260747" cy="767441"/>
          </a:xfrm>
        </p:grpSpPr>
        <p:sp>
          <p:nvSpPr>
            <p:cNvPr id="175" name="모서리가 둥근 직사각형 174"/>
            <p:cNvSpPr/>
            <p:nvPr/>
          </p:nvSpPr>
          <p:spPr>
            <a:xfrm>
              <a:off x="6601663" y="969786"/>
              <a:ext cx="2260746" cy="331929"/>
            </a:xfrm>
            <a:prstGeom prst="round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관리자 기능</a:t>
              </a:r>
              <a:endParaRPr lang="ko-KR" altLang="en-US" sz="1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6601663" y="1405298"/>
              <a:ext cx="2260747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로그인 </a:t>
              </a:r>
              <a:r>
                <a:rPr lang="en-US" altLang="ko-KR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관리자페이지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7664619" y="2377886"/>
            <a:ext cx="1295398" cy="3413314"/>
            <a:chOff x="4991500" y="4029353"/>
            <a:chExt cx="2279747" cy="341331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4991505" y="5668476"/>
              <a:ext cx="2279742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이벤트 등록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4991505" y="4029353"/>
              <a:ext cx="2279742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이벤트 관리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4991500" y="7110738"/>
              <a:ext cx="2279742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이벤트 수정 </a:t>
              </a:r>
              <a:r>
                <a:rPr lang="en-US" altLang="ko-KR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/ 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삭제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01" name="모서리가 둥근 직사각형 100"/>
          <p:cNvSpPr/>
          <p:nvPr/>
        </p:nvSpPr>
        <p:spPr>
          <a:xfrm>
            <a:off x="4800602" y="2383424"/>
            <a:ext cx="1295395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이용후기 관리</a:t>
            </a:r>
            <a:endParaRPr lang="ko-KR" altLang="en-US" sz="9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096627" y="2377886"/>
            <a:ext cx="2699030" cy="1971052"/>
            <a:chOff x="9096627" y="2377886"/>
            <a:chExt cx="2699030" cy="1971052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9096627" y="4017009"/>
              <a:ext cx="1295395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답변 등록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9096627" y="2377886"/>
              <a:ext cx="2699030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Q&amp;A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관리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0500262" y="4017008"/>
              <a:ext cx="1295395" cy="3319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Q&amp;A</a:t>
              </a:r>
              <a:r>
                <a:rPr lang="ko-KR" altLang="en-US" sz="90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삭제</a:t>
              </a:r>
              <a:endParaRPr lang="ko-KR" altLang="en-US" sz="9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03" name="모서리가 둥근 직사각형 102"/>
          <p:cNvSpPr/>
          <p:nvPr/>
        </p:nvSpPr>
        <p:spPr>
          <a:xfrm>
            <a:off x="4800602" y="4032695"/>
            <a:ext cx="1295395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이용후기 삭제</a:t>
            </a:r>
            <a:endParaRPr lang="ko-KR" altLang="en-US" sz="9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64185" y="2377886"/>
            <a:ext cx="1295399" cy="4403915"/>
            <a:chOff x="4800602" y="2377886"/>
            <a:chExt cx="1295399" cy="4403915"/>
          </a:xfrm>
        </p:grpSpPr>
        <p:grpSp>
          <p:nvGrpSpPr>
            <p:cNvPr id="55" name="그룹 54"/>
            <p:cNvGrpSpPr/>
            <p:nvPr/>
          </p:nvGrpSpPr>
          <p:grpSpPr>
            <a:xfrm>
              <a:off x="4800603" y="2377886"/>
              <a:ext cx="1295398" cy="3413314"/>
              <a:chOff x="4991500" y="4029353"/>
              <a:chExt cx="2279747" cy="3413314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4991505" y="5668476"/>
                <a:ext cx="2279742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공지사항 등록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4991505" y="4029353"/>
                <a:ext cx="2279742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공지사항 관리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4991500" y="7110738"/>
                <a:ext cx="2279742" cy="3319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공지사항 수정 </a:t>
                </a:r>
                <a:r>
                  <a:rPr lang="en-US" altLang="ko-KR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 </a:t>
                </a:r>
                <a:r>
                  <a:rPr lang="ko-KR" altLang="en-US" sz="900" dirty="0" smtClean="0">
                    <a:solidFill>
                      <a:srgbClr val="00206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삭제</a:t>
                </a:r>
                <a:endParaRPr lang="ko-KR" altLang="en-US" sz="9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0602" y="2840623"/>
              <a:ext cx="1295397" cy="10455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8944" y="4479746"/>
              <a:ext cx="1267054" cy="83266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0602" y="5897233"/>
              <a:ext cx="1295396" cy="884568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4618" y="2840623"/>
            <a:ext cx="1295395" cy="10455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617" y="4479746"/>
            <a:ext cx="1295396" cy="83266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6036" y="5897233"/>
            <a:ext cx="1293977" cy="8845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6625" y="2840623"/>
            <a:ext cx="2699032" cy="10455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6625" y="4479745"/>
            <a:ext cx="1295395" cy="83266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6625" y="5897233"/>
            <a:ext cx="1295395" cy="884567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9096625" y="5456698"/>
            <a:ext cx="1295395" cy="331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답변삭제</a:t>
            </a:r>
            <a:endParaRPr lang="ko-KR" altLang="en-US" sz="9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8631" y="4479743"/>
            <a:ext cx="1267027" cy="83266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2" y="1533341"/>
            <a:ext cx="5591417" cy="7797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0602" y="2840623"/>
            <a:ext cx="1295394" cy="104557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2" y="4479743"/>
            <a:ext cx="1295394" cy="8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4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7"/>
          <p:cNvGrpSpPr/>
          <p:nvPr/>
        </p:nvGrpSpPr>
        <p:grpSpPr>
          <a:xfrm rot="1520992">
            <a:off x="8521700" y="2654300"/>
            <a:ext cx="931508" cy="861599"/>
            <a:chOff x="5768902" y="1132273"/>
            <a:chExt cx="931508" cy="861599"/>
          </a:xfrm>
        </p:grpSpPr>
        <p:pic>
          <p:nvPicPr>
            <p:cNvPr id="5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60000">
              <a:off x="5768902" y="1132273"/>
              <a:ext cx="931508" cy="861599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943100" y="2875002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2. </a:t>
            </a:r>
            <a:r>
              <a:rPr lang="ko-KR" altLang="en-US" sz="6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프로젝트 개요</a:t>
            </a:r>
            <a:endParaRPr lang="en-US" altLang="ko-KR" sz="66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7200" y="3810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1)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개발환경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00200" y="1917680"/>
            <a:ext cx="8605372" cy="3970318"/>
            <a:chOff x="-223372" y="1917680"/>
            <a:chExt cx="8605372" cy="3970318"/>
          </a:xfrm>
        </p:grpSpPr>
        <p:sp>
          <p:nvSpPr>
            <p:cNvPr id="3" name="TextBox 2"/>
            <p:cNvSpPr txBox="1"/>
            <p:nvPr/>
          </p:nvSpPr>
          <p:spPr>
            <a:xfrm>
              <a:off x="-223372" y="1917680"/>
              <a:ext cx="1838965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언어</a:t>
              </a:r>
              <a:endPara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서버</a:t>
              </a:r>
              <a:endPara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프레임워크</a:t>
              </a:r>
              <a:endPara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데이터베이스</a:t>
              </a:r>
              <a:endPara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IDE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API, </a:t>
              </a:r>
              <a:r>
                <a:rPr lang="ko-KR" altLang="en-US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라이브러리</a:t>
              </a:r>
              <a:endPara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88029" y="1917680"/>
              <a:ext cx="6393971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Java(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jdk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15.0.2),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JSP, HTML/CSS, 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Javascript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</a:t>
              </a:r>
              <a:r>
                <a:rPr lang="en-US" altLang="ko-KR" spc="-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ES6)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Apache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Tomcat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9.0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Spring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Framework(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3.1.1.RELEASE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MyBatis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(3.1.0)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Jquery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3.6.0,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Ajax, Bootstrap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MariaDB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10.6.8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Eclipse, 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HeidiSQL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(11.3.0.6295)</a:t>
              </a: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카카오 로그인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API,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카카오 지도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API,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우편번호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API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1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7200" y="381000"/>
            <a:ext cx="304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2) ER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다이어그램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04220"/>
            <a:ext cx="9296400" cy="57912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47800" y="885653"/>
            <a:ext cx="1266713" cy="4753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</a:t>
            </a:r>
            <a:endParaRPr lang="en-US" altLang="ko-KR" sz="1400" dirty="0" smtClean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96409" y="885652"/>
            <a:ext cx="1266713" cy="5809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</a:t>
            </a:r>
            <a:endParaRPr lang="en-US" altLang="ko-KR" sz="1400" dirty="0" smtClean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25087" y="885652"/>
            <a:ext cx="1266713" cy="5667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</a:t>
            </a:r>
            <a:endParaRPr lang="en-US" altLang="ko-KR" sz="1400" dirty="0" smtClean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29200" y="885652"/>
            <a:ext cx="4114800" cy="1857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고객센터</a:t>
            </a:r>
            <a:endParaRPr lang="en-US" altLang="ko-KR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13598" y="4114800"/>
            <a:ext cx="411480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커뮤니티</a:t>
            </a:r>
            <a:endParaRPr lang="ko-KR" altLang="en-US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54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7"/>
          <p:cNvGrpSpPr/>
          <p:nvPr/>
        </p:nvGrpSpPr>
        <p:grpSpPr>
          <a:xfrm>
            <a:off x="4387306" y="2250660"/>
            <a:ext cx="931508" cy="861599"/>
            <a:chOff x="5768902" y="1132273"/>
            <a:chExt cx="931508" cy="861599"/>
          </a:xfrm>
        </p:grpSpPr>
        <p:pic>
          <p:nvPicPr>
            <p:cNvPr id="27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960000">
              <a:off x="5768902" y="1132273"/>
              <a:ext cx="931508" cy="861599"/>
            </a:xfrm>
            <a:prstGeom prst="rect">
              <a:avLst/>
            </a:prstGeom>
          </p:spPr>
        </p:pic>
      </p:grpSp>
      <p:sp>
        <p:nvSpPr>
          <p:cNvPr id="13" name="Object 24"/>
          <p:cNvSpPr txBox="1"/>
          <p:nvPr/>
        </p:nvSpPr>
        <p:spPr>
          <a:xfrm>
            <a:off x="609600" y="2768308"/>
            <a:ext cx="4495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 smtClean="0">
                <a:solidFill>
                  <a:srgbClr val="FFC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CONTENTS</a:t>
            </a:r>
            <a:endParaRPr lang="en-US" sz="4800" dirty="0">
              <a:solidFill>
                <a:srgbClr val="FFC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019800" y="609600"/>
            <a:ext cx="5487162" cy="5410200"/>
            <a:chOff x="2438400" y="2148036"/>
            <a:chExt cx="7210697" cy="2678188"/>
          </a:xfrm>
        </p:grpSpPr>
        <p:sp>
          <p:nvSpPr>
            <p:cNvPr id="2" name="직사각형 1"/>
            <p:cNvSpPr/>
            <p:nvPr/>
          </p:nvSpPr>
          <p:spPr>
            <a:xfrm>
              <a:off x="2438401" y="2148036"/>
              <a:ext cx="7010397" cy="399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kern="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RecipekoreaOTF Medium" pitchFamily="34" charset="0"/>
                </a:rPr>
                <a:t>1. </a:t>
              </a:r>
              <a:r>
                <a:rPr lang="ko-KR" altLang="en-US" sz="3600" kern="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RecipekoreaOTF Medium" pitchFamily="34" charset="0"/>
                </a:rPr>
                <a:t>프로젝트 기획 의도</a:t>
              </a:r>
              <a:endParaRPr lang="en-US" altLang="ko-KR" sz="3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438400" y="3371435"/>
              <a:ext cx="7210697" cy="399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kern="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RecipekoreaOTF Medium" pitchFamily="34" charset="0"/>
                </a:rPr>
                <a:t>2. </a:t>
              </a:r>
              <a:r>
                <a:rPr lang="ko-KR" altLang="en-US" sz="3600" kern="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RecipekoreaOTF Medium" pitchFamily="34" charset="0"/>
                </a:rPr>
                <a:t>프로젝트 개요</a:t>
              </a:r>
              <a:endParaRPr lang="en-US" altLang="ko-KR" sz="3600" kern="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8400" y="4427112"/>
              <a:ext cx="7010400" cy="399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kern="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RecipekoreaOTF Medium" pitchFamily="34" charset="0"/>
                </a:rPr>
                <a:t>3. </a:t>
              </a:r>
              <a:r>
                <a:rPr lang="ko-KR" altLang="en-US" sz="3600" kern="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RecipekoreaOTF Medium" pitchFamily="34" charset="0"/>
                </a:rPr>
                <a:t>프로젝트 시연</a:t>
              </a:r>
              <a:endParaRPr lang="en-US" altLang="ko-KR" sz="3600" kern="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056641" y="2487525"/>
              <a:ext cx="6392159" cy="662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kern="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RecipekoreaOTF Medium" pitchFamily="34" charset="0"/>
                </a:rPr>
                <a:t>기획 의도</a:t>
              </a:r>
              <a:endParaRPr lang="en-US" altLang="ko-KR" kern="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endParaRPr>
            </a:p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kern="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RecipekoreaOTF Medium" pitchFamily="34" charset="0"/>
                </a:rPr>
                <a:t>서비스 개요</a:t>
              </a:r>
              <a:endParaRPr lang="en-US" altLang="ko-KR" kern="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endParaRPr>
            </a:p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kern="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RecipekoreaOTF Medium" pitchFamily="34" charset="0"/>
                </a:rPr>
                <a:t>요구사항 정의</a:t>
              </a:r>
              <a:endParaRPr lang="en-US" altLang="ko-KR" kern="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56641" y="3727896"/>
              <a:ext cx="5971224" cy="4570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kern="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RecipekoreaOTF Medium" pitchFamily="34" charset="0"/>
                </a:rPr>
                <a:t>개발환경</a:t>
              </a:r>
              <a:endParaRPr lang="en-US" altLang="ko-KR" kern="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endParaRPr>
            </a:p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ko-KR" kern="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RecipekoreaOTF Medium" pitchFamily="34" charset="0"/>
                </a:rPr>
                <a:t>ER</a:t>
              </a:r>
              <a:r>
                <a:rPr lang="ko-KR" altLang="en-US" kern="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RecipekoreaOTF Medium" pitchFamily="34" charset="0"/>
                </a:rPr>
                <a:t> </a:t>
              </a:r>
              <a:r>
                <a:rPr lang="ko-KR" altLang="en-US" kern="0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RecipekoreaOTF Medium" pitchFamily="34" charset="0"/>
                </a:rPr>
                <a:t>다이어그램</a:t>
              </a:r>
              <a:endParaRPr lang="en-US" altLang="ko-KR" kern="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endParaRPr>
            </a:p>
          </p:txBody>
        </p:sp>
      </p:grpSp>
      <p:grpSp>
        <p:nvGrpSpPr>
          <p:cNvPr id="30" name="그룹 1004"/>
          <p:cNvGrpSpPr/>
          <p:nvPr/>
        </p:nvGrpSpPr>
        <p:grpSpPr>
          <a:xfrm>
            <a:off x="0" y="6369107"/>
            <a:ext cx="12190476" cy="488893"/>
            <a:chOff x="0" y="6368250"/>
            <a:chExt cx="12190476" cy="488893"/>
          </a:xfrm>
        </p:grpSpPr>
        <p:pic>
          <p:nvPicPr>
            <p:cNvPr id="31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68250"/>
              <a:ext cx="12190476" cy="48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2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7"/>
          <p:cNvGrpSpPr/>
          <p:nvPr/>
        </p:nvGrpSpPr>
        <p:grpSpPr>
          <a:xfrm rot="1520992">
            <a:off x="8521700" y="2654300"/>
            <a:ext cx="931508" cy="861599"/>
            <a:chOff x="5768902" y="1132273"/>
            <a:chExt cx="931508" cy="861599"/>
          </a:xfrm>
        </p:grpSpPr>
        <p:pic>
          <p:nvPicPr>
            <p:cNvPr id="5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60000">
              <a:off x="5768902" y="1132273"/>
              <a:ext cx="931508" cy="861599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943100" y="2875002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3. </a:t>
            </a:r>
            <a:r>
              <a:rPr lang="ko-KR" altLang="en-US" sz="6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프로젝트 시연</a:t>
            </a:r>
            <a:endParaRPr lang="en-US" altLang="ko-KR" sz="66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7"/>
          <p:cNvGrpSpPr/>
          <p:nvPr/>
        </p:nvGrpSpPr>
        <p:grpSpPr>
          <a:xfrm rot="1520992">
            <a:off x="6921397" y="2748729"/>
            <a:ext cx="931508" cy="861599"/>
            <a:chOff x="5768902" y="1132273"/>
            <a:chExt cx="931508" cy="861599"/>
          </a:xfrm>
        </p:grpSpPr>
        <p:pic>
          <p:nvPicPr>
            <p:cNvPr id="5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60000">
              <a:off x="5768902" y="1132273"/>
              <a:ext cx="931508" cy="861599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943100" y="2875002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2230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7"/>
          <p:cNvGrpSpPr/>
          <p:nvPr/>
        </p:nvGrpSpPr>
        <p:grpSpPr>
          <a:xfrm>
            <a:off x="8461661" y="2362200"/>
            <a:ext cx="931508" cy="861599"/>
            <a:chOff x="5768902" y="1132273"/>
            <a:chExt cx="931508" cy="861599"/>
          </a:xfrm>
        </p:grpSpPr>
        <p:pic>
          <p:nvPicPr>
            <p:cNvPr id="4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60000">
              <a:off x="5768902" y="1132273"/>
              <a:ext cx="931508" cy="8615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98831" y="2921169"/>
            <a:ext cx="659433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THANK YOU :)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8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10363200" cy="52514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" y="381000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팀 작업 </a:t>
            </a:r>
            <a:r>
              <a:rPr lang="ko-KR" altLang="en-US" sz="2800" kern="0" dirty="0" err="1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완성률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 </a:t>
            </a: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: </a:t>
            </a:r>
            <a:r>
              <a:rPr lang="en-US" altLang="ko-KR" sz="2800" kern="0" dirty="0" smtClean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98% </a:t>
            </a:r>
            <a:r>
              <a:rPr lang="ko-KR" altLang="en-US" sz="2800" kern="0" dirty="0" smtClean="0">
                <a:solidFill>
                  <a:srgbClr val="FFC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😎</a:t>
            </a:r>
            <a:endParaRPr lang="en-US" altLang="ko-KR" sz="2800" kern="0" dirty="0" smtClean="0">
              <a:solidFill>
                <a:srgbClr val="FFC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968829"/>
            <a:ext cx="11430001" cy="51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7"/>
          <p:cNvGrpSpPr/>
          <p:nvPr/>
        </p:nvGrpSpPr>
        <p:grpSpPr>
          <a:xfrm>
            <a:off x="9448800" y="2567401"/>
            <a:ext cx="931508" cy="861599"/>
            <a:chOff x="5768902" y="1132273"/>
            <a:chExt cx="931508" cy="861599"/>
          </a:xfrm>
        </p:grpSpPr>
        <p:pic>
          <p:nvPicPr>
            <p:cNvPr id="5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60000">
              <a:off x="5768902" y="1132273"/>
              <a:ext cx="931508" cy="861599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943100" y="2875002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1. </a:t>
            </a:r>
            <a:r>
              <a:rPr lang="ko-KR" altLang="en-US" sz="6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프로젝트 기획 의도</a:t>
            </a:r>
            <a:endParaRPr lang="en-US" altLang="ko-KR" sz="66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60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7200" y="3810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1)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기획 의도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86101" y="5651070"/>
            <a:ext cx="6019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ctr">
              <a:buFont typeface="Wingdings" panose="05000000000000000000" pitchFamily="2" charset="2"/>
              <a:buChar char="ü"/>
              <a:defRPr/>
            </a:pPr>
            <a:r>
              <a:rPr lang="ko-KR" altLang="en-US" sz="20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rPr>
              <a:t>남녀노소 불문 운동에 대한 </a:t>
            </a:r>
            <a:r>
              <a:rPr lang="ko-KR" altLang="en-US" sz="2000" kern="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rPr>
              <a:t>관심 증가</a:t>
            </a:r>
            <a:endParaRPr lang="en-US" altLang="ko-KR" sz="2000" kern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  <a:cs typeface="RecipekoreaOTF Medium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56049"/>
            <a:ext cx="10439399" cy="42498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209276" y="6062246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chemeClr val="bg1">
                    <a:lumMod val="6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RecipekoreaOTF Medium" pitchFamily="34" charset="0"/>
              </a:rPr>
              <a:t>출처 </a:t>
            </a:r>
            <a:r>
              <a:rPr lang="en-US" altLang="ko-KR" sz="1600" kern="0" dirty="0" smtClean="0">
                <a:solidFill>
                  <a:schemeClr val="bg1">
                    <a:lumMod val="6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RecipekoreaOTF Medium" pitchFamily="34" charset="0"/>
              </a:rPr>
              <a:t>: ma-pia.net</a:t>
            </a:r>
            <a:endParaRPr lang="en-US" altLang="ko-KR" sz="1600" kern="0" dirty="0">
              <a:solidFill>
                <a:schemeClr val="bg1">
                  <a:lumMod val="6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RecipekoreaOTF Medium" pitchFamily="34" charset="0"/>
            </a:endParaRPr>
          </a:p>
        </p:txBody>
      </p:sp>
      <p:grpSp>
        <p:nvGrpSpPr>
          <p:cNvPr id="25" name="그룹 1004"/>
          <p:cNvGrpSpPr/>
          <p:nvPr/>
        </p:nvGrpSpPr>
        <p:grpSpPr>
          <a:xfrm>
            <a:off x="0" y="6369107"/>
            <a:ext cx="12190476" cy="488893"/>
            <a:chOff x="0" y="6368250"/>
            <a:chExt cx="12190476" cy="488893"/>
          </a:xfrm>
        </p:grpSpPr>
        <p:pic>
          <p:nvPicPr>
            <p:cNvPr id="26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68250"/>
              <a:ext cx="12190476" cy="48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04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4419600" y="1295400"/>
            <a:ext cx="3664810" cy="3581400"/>
            <a:chOff x="4451044" y="1295400"/>
            <a:chExt cx="3664810" cy="3581400"/>
          </a:xfrm>
        </p:grpSpPr>
        <p:grpSp>
          <p:nvGrpSpPr>
            <p:cNvPr id="22" name="그룹 21"/>
            <p:cNvGrpSpPr/>
            <p:nvPr/>
          </p:nvGrpSpPr>
          <p:grpSpPr>
            <a:xfrm>
              <a:off x="4451044" y="1981200"/>
              <a:ext cx="3664810" cy="2895600"/>
              <a:chOff x="4451044" y="1981200"/>
              <a:chExt cx="3664810" cy="289560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/>
              <a:srcRect l="7670" t="20520" r="6433" b="57679"/>
              <a:stretch/>
            </p:blipFill>
            <p:spPr>
              <a:xfrm>
                <a:off x="4451044" y="1981200"/>
                <a:ext cx="3581400" cy="912244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2"/>
              <a:srcRect l="7321" t="45848" r="6200" b="13595"/>
              <a:stretch/>
            </p:blipFill>
            <p:spPr>
              <a:xfrm>
                <a:off x="4451044" y="3151790"/>
                <a:ext cx="3664810" cy="172501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5213754" y="1295400"/>
              <a:ext cx="2040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25406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피해 다발 품목 </a:t>
              </a:r>
              <a:r>
                <a:rPr lang="en-US" altLang="ko-KR" dirty="0" smtClean="0">
                  <a:solidFill>
                    <a:srgbClr val="25406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r>
                <a:rPr lang="ko-KR" altLang="en-US" dirty="0" smtClean="0">
                  <a:solidFill>
                    <a:srgbClr val="25406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위</a:t>
              </a:r>
              <a:endParaRPr lang="en-US" altLang="ko-KR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594880" y="1295400"/>
            <a:ext cx="3216120" cy="3473915"/>
            <a:chOff x="8278800" y="1295400"/>
            <a:chExt cx="3216120" cy="3473915"/>
          </a:xfrm>
        </p:grpSpPr>
        <p:grpSp>
          <p:nvGrpSpPr>
            <p:cNvPr id="2" name="그룹 1"/>
            <p:cNvGrpSpPr/>
            <p:nvPr/>
          </p:nvGrpSpPr>
          <p:grpSpPr>
            <a:xfrm>
              <a:off x="8278800" y="1905000"/>
              <a:ext cx="3216120" cy="2864315"/>
              <a:chOff x="8278800" y="1905000"/>
              <a:chExt cx="3216120" cy="2864315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rcRect l="4914" t="14666" r="7680" b="36663"/>
              <a:stretch/>
            </p:blipFill>
            <p:spPr>
              <a:xfrm>
                <a:off x="8280413" y="1905000"/>
                <a:ext cx="3138307" cy="1884094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4347" t="65198" r="5273" b="17062"/>
              <a:stretch/>
            </p:blipFill>
            <p:spPr>
              <a:xfrm>
                <a:off x="8278800" y="4088694"/>
                <a:ext cx="3216120" cy="680621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8950546" y="1295400"/>
              <a:ext cx="187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25406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회원권 관련 피해</a:t>
              </a:r>
              <a:endParaRPr lang="en-US" altLang="ko-KR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67131" y="5398896"/>
            <a:ext cx="7857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ctr">
              <a:buFont typeface="Wingdings" panose="05000000000000000000" pitchFamily="2" charset="2"/>
              <a:buChar char="ü"/>
              <a:defRPr/>
            </a:pPr>
            <a:r>
              <a:rPr lang="en-US" altLang="ko-KR" sz="20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rPr>
              <a:t>But, </a:t>
            </a:r>
            <a:r>
              <a:rPr lang="ko-KR" altLang="en-US" sz="20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rPr>
              <a:t>수요가 증가함에 따라 </a:t>
            </a:r>
            <a:r>
              <a:rPr lang="ko-KR" altLang="en-US" sz="20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rPr>
              <a:t>피해 사례도 증가</a:t>
            </a:r>
            <a:endParaRPr lang="en-US" altLang="ko-KR" sz="2000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  <a:cs typeface="RecipekoreaOTF Medium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57200" y="1295400"/>
            <a:ext cx="3353481" cy="3381401"/>
            <a:chOff x="685800" y="1295400"/>
            <a:chExt cx="3353481" cy="3381401"/>
          </a:xfrm>
        </p:grpSpPr>
        <p:grpSp>
          <p:nvGrpSpPr>
            <p:cNvPr id="23" name="그룹 22"/>
            <p:cNvGrpSpPr/>
            <p:nvPr/>
          </p:nvGrpSpPr>
          <p:grpSpPr>
            <a:xfrm>
              <a:off x="685800" y="1905000"/>
              <a:ext cx="3353481" cy="2771801"/>
              <a:chOff x="685800" y="1905000"/>
              <a:chExt cx="3353481" cy="2771801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/>
              <a:srcRect l="11301" t="30646" r="9937" b="41905"/>
              <a:stretch/>
            </p:blipFill>
            <p:spPr>
              <a:xfrm>
                <a:off x="685800" y="1905000"/>
                <a:ext cx="3353480" cy="1298121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/>
              <a:srcRect l="6958" t="66630" r="6659" b="14853"/>
              <a:stretch/>
            </p:blipFill>
            <p:spPr>
              <a:xfrm>
                <a:off x="685800" y="3878434"/>
                <a:ext cx="3353481" cy="798367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1111236" y="1295400"/>
              <a:ext cx="2502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25406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PT </a:t>
              </a:r>
              <a:r>
                <a:rPr lang="ko-KR" altLang="en-US" dirty="0" smtClean="0">
                  <a:solidFill>
                    <a:srgbClr val="25406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이용계약 관련 피해</a:t>
              </a:r>
              <a:endParaRPr lang="en-US" altLang="ko-KR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457200" y="3810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1)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기획 의도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grpSp>
        <p:nvGrpSpPr>
          <p:cNvPr id="30" name="그룹 1004"/>
          <p:cNvGrpSpPr/>
          <p:nvPr/>
        </p:nvGrpSpPr>
        <p:grpSpPr>
          <a:xfrm>
            <a:off x="0" y="6369107"/>
            <a:ext cx="12190476" cy="488893"/>
            <a:chOff x="0" y="6368250"/>
            <a:chExt cx="12190476" cy="488893"/>
          </a:xfrm>
        </p:grpSpPr>
        <p:pic>
          <p:nvPicPr>
            <p:cNvPr id="31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368250"/>
              <a:ext cx="12190476" cy="48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75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29100" y="895290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ctr">
              <a:buFont typeface="Wingdings" panose="05000000000000000000" pitchFamily="2" charset="2"/>
              <a:buChar char="ü"/>
              <a:defRPr/>
            </a:pPr>
            <a:r>
              <a:rPr lang="en-US" altLang="ko-KR" sz="20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  <a:cs typeface="RecipekoreaOTF Medium" pitchFamily="34" charset="0"/>
              </a:rPr>
              <a:t>Why NEWGYMS?</a:t>
            </a:r>
            <a:endParaRPr lang="en-US" altLang="ko-KR" sz="2000" kern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  <a:cs typeface="RecipekoreaOTF Medium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2879162"/>
            <a:ext cx="3173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CUSTOMER</a:t>
            </a:r>
          </a:p>
          <a:p>
            <a:pPr algn="ctr"/>
            <a:endParaRPr lang="en-US" altLang="ko-KR" sz="14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찾아가는 번거로움 해소 </a:t>
            </a:r>
            <a:r>
              <a:rPr lang="en-US" altLang="ko-KR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1400" dirty="0" smtClean="0">
              <a:solidFill>
                <a:srgbClr val="25406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곳에서 모아 보고 비교하고 </a:t>
            </a:r>
            <a:r>
              <a:rPr lang="en-US" altLang="ko-KR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1400" dirty="0">
              <a:solidFill>
                <a:srgbClr val="25406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투명하게 공개되고 인증한 시설만 제공</a:t>
            </a:r>
            <a:endParaRPr lang="en-US" altLang="ko-KR" sz="1400" dirty="0" smtClean="0">
              <a:solidFill>
                <a:srgbClr val="25406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78" y="1393526"/>
            <a:ext cx="5978644" cy="462627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6934200" y="2986977"/>
            <a:ext cx="3124200" cy="128022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23575" y="2838057"/>
            <a:ext cx="3173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ED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OWNER</a:t>
            </a:r>
            <a:endParaRPr lang="en-US" altLang="ko-KR" sz="1400" b="1" dirty="0" smtClean="0">
              <a:solidFill>
                <a:srgbClr val="FED4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모집과 홍보 효과를 동시에 </a:t>
            </a:r>
            <a:r>
              <a:rPr lang="en-US" altLang="ko-KR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1400" dirty="0" smtClean="0">
              <a:solidFill>
                <a:srgbClr val="25406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고객들과 소통도 쉽게 하고 </a:t>
            </a:r>
            <a:r>
              <a:rPr lang="en-US" altLang="ko-KR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400" dirty="0" smtClean="0">
              <a:solidFill>
                <a:srgbClr val="25406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rgbClr val="25406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2540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편리한 상품 관리를 지원 </a:t>
            </a:r>
            <a:endParaRPr lang="en-US" altLang="ko-KR" sz="1400" dirty="0">
              <a:solidFill>
                <a:srgbClr val="25406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2362201" y="1524000"/>
            <a:ext cx="6095999" cy="14629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200" y="3810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1)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기획 의도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grpSp>
        <p:nvGrpSpPr>
          <p:cNvPr id="45" name="그룹 1004"/>
          <p:cNvGrpSpPr/>
          <p:nvPr/>
        </p:nvGrpSpPr>
        <p:grpSpPr>
          <a:xfrm>
            <a:off x="0" y="6369107"/>
            <a:ext cx="12190476" cy="488893"/>
            <a:chOff x="0" y="6368250"/>
            <a:chExt cx="12190476" cy="488893"/>
          </a:xfrm>
        </p:grpSpPr>
        <p:pic>
          <p:nvPicPr>
            <p:cNvPr id="46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68250"/>
              <a:ext cx="12190476" cy="48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7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" y="3810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2)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서비스 개요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8991600" cy="48768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14400" y="956846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① 사용자</a:t>
            </a:r>
            <a:endParaRPr lang="en-US" altLang="ko-KR" sz="16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grpSp>
        <p:nvGrpSpPr>
          <p:cNvPr id="15" name="그룹 1004"/>
          <p:cNvGrpSpPr/>
          <p:nvPr/>
        </p:nvGrpSpPr>
        <p:grpSpPr>
          <a:xfrm>
            <a:off x="0" y="6369107"/>
            <a:ext cx="12190476" cy="488893"/>
            <a:chOff x="0" y="6368250"/>
            <a:chExt cx="12190476" cy="488893"/>
          </a:xfrm>
        </p:grpSpPr>
        <p:pic>
          <p:nvPicPr>
            <p:cNvPr id="16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68250"/>
              <a:ext cx="12190476" cy="48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1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" y="3810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2) </a:t>
            </a:r>
            <a:r>
              <a:rPr lang="ko-KR" altLang="en-US" sz="28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서비스 개요</a:t>
            </a:r>
            <a:endParaRPr lang="en-US" altLang="ko-KR" sz="28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1295400"/>
            <a:ext cx="8991600" cy="48768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14400" y="956846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kern="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ecipekoreaOTF Medium" pitchFamily="34" charset="0"/>
              </a:rPr>
              <a:t>② 사업자</a:t>
            </a:r>
            <a:endParaRPr lang="en-US" altLang="ko-KR" sz="1600" kern="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RecipekoreaOTF Medium" pitchFamily="34" charset="0"/>
            </a:endParaRPr>
          </a:p>
        </p:txBody>
      </p:sp>
      <p:grpSp>
        <p:nvGrpSpPr>
          <p:cNvPr id="11" name="그룹 1004"/>
          <p:cNvGrpSpPr/>
          <p:nvPr/>
        </p:nvGrpSpPr>
        <p:grpSpPr>
          <a:xfrm>
            <a:off x="0" y="6369107"/>
            <a:ext cx="12190476" cy="488893"/>
            <a:chOff x="0" y="6368250"/>
            <a:chExt cx="12190476" cy="488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68250"/>
              <a:ext cx="12190476" cy="48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86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</TotalTime>
  <Words>505</Words>
  <Application>Microsoft Office PowerPoint</Application>
  <PresentationFormat>와이드스크린</PresentationFormat>
  <Paragraphs>280</Paragraphs>
  <Slides>22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GreekS</vt:lpstr>
      <vt:lpstr>G마켓 산스 Medium</vt:lpstr>
      <vt:lpstr>NEXON Lv2 Gothic Bold</vt:lpstr>
      <vt:lpstr>G마켓 산스 Bold</vt:lpstr>
      <vt:lpstr>Calibri</vt:lpstr>
      <vt:lpstr>G마켓 산스 Light</vt:lpstr>
      <vt:lpstr>맑은 고딕</vt:lpstr>
      <vt:lpstr>Wingdings</vt:lpstr>
      <vt:lpstr>Arial</vt:lpstr>
      <vt:lpstr>Funnymermaid</vt:lpstr>
      <vt:lpstr>Segoe UI Black</vt:lpstr>
      <vt:lpstr>RecipekoreaOTF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253</cp:revision>
  <dcterms:created xsi:type="dcterms:W3CDTF">2023-03-06T17:01:59Z</dcterms:created>
  <dcterms:modified xsi:type="dcterms:W3CDTF">2023-04-19T05:41:23Z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